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5" r:id="rId5"/>
    <p:sldId id="266" r:id="rId6"/>
    <p:sldId id="262" r:id="rId7"/>
    <p:sldId id="263" r:id="rId8"/>
    <p:sldId id="260" r:id="rId9"/>
    <p:sldId id="267" r:id="rId10"/>
    <p:sldId id="270" r:id="rId11"/>
    <p:sldId id="271" r:id="rId12"/>
    <p:sldId id="272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1"/>
  </p:normalViewPr>
  <p:slideViewPr>
    <p:cSldViewPr snapToGrid="0" snapToObjects="1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AC6D-CB0A-014B-8470-9ABBC2941EED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3A66-6CC7-FC48-BF4F-A4B99655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7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AC6D-CB0A-014B-8470-9ABBC2941EED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3A66-6CC7-FC48-BF4F-A4B99655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63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AC6D-CB0A-014B-8470-9ABBC2941EED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3A66-6CC7-FC48-BF4F-A4B99655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6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AC6D-CB0A-014B-8470-9ABBC2941EED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3A66-6CC7-FC48-BF4F-A4B99655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AC6D-CB0A-014B-8470-9ABBC2941EED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3A66-6CC7-FC48-BF4F-A4B99655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2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AC6D-CB0A-014B-8470-9ABBC2941EED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3A66-6CC7-FC48-BF4F-A4B99655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99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AC6D-CB0A-014B-8470-9ABBC2941EED}" type="datetimeFigureOut">
              <a:rPr lang="en-US" smtClean="0"/>
              <a:t>4/28/20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3A66-6CC7-FC48-BF4F-A4B99655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8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AC6D-CB0A-014B-8470-9ABBC2941EED}" type="datetimeFigureOut">
              <a:rPr lang="en-US" smtClean="0"/>
              <a:t>4/28/20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3A66-6CC7-FC48-BF4F-A4B99655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5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AC6D-CB0A-014B-8470-9ABBC2941EED}" type="datetimeFigureOut">
              <a:rPr lang="en-US" smtClean="0"/>
              <a:t>4/28/20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3A66-6CC7-FC48-BF4F-A4B99655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8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AC6D-CB0A-014B-8470-9ABBC2941EED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3A66-6CC7-FC48-BF4F-A4B99655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32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7AC6D-CB0A-014B-8470-9ABBC2941EED}" type="datetimeFigureOut">
              <a:rPr lang="en-US" smtClean="0"/>
              <a:t>4/28/20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3A66-6CC7-FC48-BF4F-A4B99655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7AC6D-CB0A-014B-8470-9ABBC2941EED}" type="datetimeFigureOut">
              <a:rPr lang="en-US" smtClean="0"/>
              <a:t>4/28/20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3A66-6CC7-FC48-BF4F-A4B99655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1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606813" y="2543908"/>
            <a:ext cx="8805203" cy="94576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Graphene</a:t>
            </a:r>
            <a:endParaRPr lang="el-GR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5484177"/>
            <a:ext cx="5739618" cy="978478"/>
          </a:xfrm>
        </p:spPr>
        <p:txBody>
          <a:bodyPr>
            <a:noAutofit/>
          </a:bodyPr>
          <a:lstStyle/>
          <a:p>
            <a:r>
              <a:rPr lang="el-GR" sz="1800" dirty="0" smtClean="0">
                <a:latin typeface="Times New Roman" charset="0"/>
                <a:ea typeface="Times New Roman" charset="0"/>
                <a:cs typeface="Times New Roman" charset="0"/>
              </a:rPr>
              <a:t>ΚΑΡΝΗΣ ΙΩΑΝΝΗΣ Α.Μ. 1070</a:t>
            </a:r>
          </a:p>
          <a:p>
            <a:r>
              <a:rPr lang="el-GR" sz="1600" dirty="0" smtClean="0">
                <a:latin typeface="Times New Roman" charset="0"/>
                <a:ea typeface="Times New Roman" charset="0"/>
                <a:cs typeface="Times New Roman" charset="0"/>
              </a:rPr>
              <a:t>Μεταπτυχιακό μάθημα: </a:t>
            </a:r>
            <a:r>
              <a:rPr lang="el-GR" sz="1600" dirty="0" err="1" smtClean="0">
                <a:latin typeface="Times New Roman" charset="0"/>
                <a:ea typeface="Times New Roman" charset="0"/>
                <a:cs typeface="Times New Roman" charset="0"/>
              </a:rPr>
              <a:t>Υπερμοριακή</a:t>
            </a:r>
            <a:r>
              <a:rPr lang="el-GR" sz="1600" dirty="0" smtClean="0">
                <a:latin typeface="Times New Roman" charset="0"/>
                <a:ea typeface="Times New Roman" charset="0"/>
                <a:cs typeface="Times New Roman" charset="0"/>
              </a:rPr>
              <a:t> Χημεία</a:t>
            </a:r>
          </a:p>
          <a:p>
            <a:r>
              <a:rPr lang="el-GR" sz="1600" dirty="0" smtClean="0">
                <a:latin typeface="Times New Roman" charset="0"/>
                <a:ea typeface="Times New Roman" charset="0"/>
                <a:cs typeface="Times New Roman" charset="0"/>
              </a:rPr>
              <a:t>Υπεύθυνος καθηγητής: </a:t>
            </a:r>
            <a:r>
              <a:rPr lang="el-GR" sz="1600" dirty="0" err="1" smtClean="0">
                <a:latin typeface="Times New Roman" charset="0"/>
                <a:ea typeface="Times New Roman" charset="0"/>
                <a:cs typeface="Times New Roman" charset="0"/>
              </a:rPr>
              <a:t>Κουτσολέλος</a:t>
            </a:r>
            <a:r>
              <a:rPr lang="el-GR" sz="1600" dirty="0" smtClean="0">
                <a:latin typeface="Times New Roman" charset="0"/>
                <a:ea typeface="Times New Roman" charset="0"/>
                <a:cs typeface="Times New Roman" charset="0"/>
              </a:rPr>
              <a:t> Αθανάσιος</a:t>
            </a:r>
            <a:endParaRPr lang="el-GR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6010058" y="22377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ΠΑΝΕΠΙΣΤΗΜΙΟ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ΚΡΗΤΗΣ </a:t>
            </a:r>
          </a:p>
          <a:p>
            <a:pPr algn="r"/>
            <a:r>
              <a:rPr lang="el-GR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rPr>
              <a:t>ΤΜΗΜΑ ΧΗΜΕΙΑΣ </a:t>
            </a:r>
          </a:p>
        </p:txBody>
      </p:sp>
      <p:pic>
        <p:nvPicPr>
          <p:cNvPr id="7170" name="Picture 2" descr="C:\Users\Ελένη\Desktop\αρχείο λήψη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03905" y="42885"/>
            <a:ext cx="1008111" cy="1008111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662" y="3598984"/>
            <a:ext cx="4439137" cy="2952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" y="70930"/>
            <a:ext cx="4158175" cy="312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9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Forms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Mono-multilayer sheets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Graphene nanoribbons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Graphene oxide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Graphene ligand/complex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Pillared graphene</a:t>
            </a: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Graphene aerogel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5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7973" y="2608445"/>
            <a:ext cx="4003431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Uses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Right Arrow 14"/>
          <p:cNvSpPr/>
          <p:nvPr/>
        </p:nvSpPr>
        <p:spPr>
          <a:xfrm rot="2024574">
            <a:off x="7956070" y="3845481"/>
            <a:ext cx="560564" cy="214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5913599" y="3971192"/>
            <a:ext cx="560564" cy="214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2795072">
            <a:off x="3937179" y="2599888"/>
            <a:ext cx="560564" cy="214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8267930">
            <a:off x="3981850" y="3835993"/>
            <a:ext cx="560564" cy="214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Content Placeholder 3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17" y="275962"/>
            <a:ext cx="3458391" cy="2674937"/>
          </a:xfr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878" y="-15210"/>
            <a:ext cx="3924300" cy="2514600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16200000">
            <a:off x="5913600" y="2536573"/>
            <a:ext cx="560564" cy="214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887" y="196274"/>
            <a:ext cx="3952618" cy="2840356"/>
          </a:xfrm>
          <a:prstGeom prst="rect">
            <a:avLst/>
          </a:prstGeom>
        </p:spPr>
      </p:pic>
      <p:sp>
        <p:nvSpPr>
          <p:cNvPr id="20" name="Right Arrow 19"/>
          <p:cNvSpPr/>
          <p:nvPr/>
        </p:nvSpPr>
        <p:spPr>
          <a:xfrm rot="19887367">
            <a:off x="7960876" y="2616731"/>
            <a:ext cx="560564" cy="2149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2" y="3934008"/>
            <a:ext cx="3213946" cy="245166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81" y="4443046"/>
            <a:ext cx="4749611" cy="241495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349" y="3482940"/>
            <a:ext cx="3651155" cy="290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Graphene in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suprachem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83323"/>
            <a:ext cx="5544975" cy="3246194"/>
          </a:xfrm>
        </p:spPr>
      </p:pic>
      <p:sp>
        <p:nvSpPr>
          <p:cNvPr id="7" name="TextBox 6"/>
          <p:cNvSpPr txBox="1"/>
          <p:nvPr/>
        </p:nvSpPr>
        <p:spPr>
          <a:xfrm>
            <a:off x="0" y="2858319"/>
            <a:ext cx="55890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Merge of graphene with porphyrins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Change of properties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Use in </a:t>
            </a:r>
            <a:r>
              <a:rPr lang="en-US" dirty="0"/>
              <a:t>photovoltaics, optoelectronics, and </a:t>
            </a:r>
            <a:r>
              <a:rPr lang="en-US" dirty="0" err="1" smtClean="0"/>
              <a:t>spintronics</a:t>
            </a:r>
            <a:r>
              <a:rPr lang="en-US" dirty="0" smtClean="0"/>
              <a:t> 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16" y="4277687"/>
            <a:ext cx="2186815" cy="1897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76" y="3892062"/>
            <a:ext cx="2865315" cy="24618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07477" y="635390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THPP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36095" y="6353908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TCPP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Times New Roman" charset="0"/>
                <a:ea typeface="Times New Roman" charset="0"/>
                <a:cs typeface="Times New Roman" charset="0"/>
              </a:rPr>
              <a:t>Βιβλιογραφία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>
                <a:latin typeface="Times New Roman" charset="0"/>
                <a:ea typeface="Times New Roman" charset="0"/>
                <a:cs typeface="Times New Roman" charset="0"/>
              </a:rPr>
              <a:t>K.S. </a:t>
            </a:r>
            <a:r>
              <a:rPr lang="nb-NO" dirty="0" err="1">
                <a:latin typeface="Times New Roman" charset="0"/>
                <a:ea typeface="Times New Roman" charset="0"/>
                <a:cs typeface="Times New Roman" charset="0"/>
              </a:rPr>
              <a:t>Novoselov</a:t>
            </a:r>
            <a:r>
              <a:rPr lang="nb-NO" dirty="0">
                <a:latin typeface="Times New Roman" charset="0"/>
                <a:ea typeface="Times New Roman" charset="0"/>
                <a:cs typeface="Times New Roman" charset="0"/>
              </a:rPr>
              <a:t>, et al., A </a:t>
            </a:r>
            <a:r>
              <a:rPr lang="nb-NO" dirty="0" err="1">
                <a:latin typeface="Times New Roman" charset="0"/>
                <a:ea typeface="Times New Roman" charset="0"/>
                <a:cs typeface="Times New Roman" charset="0"/>
              </a:rPr>
              <a:t>roadmap</a:t>
            </a:r>
            <a:r>
              <a:rPr lang="nb-NO" dirty="0">
                <a:latin typeface="Times New Roman" charset="0"/>
                <a:ea typeface="Times New Roman" charset="0"/>
                <a:cs typeface="Times New Roman" charset="0"/>
              </a:rPr>
              <a:t> for </a:t>
            </a:r>
            <a:r>
              <a:rPr lang="nb-NO" dirty="0" err="1">
                <a:latin typeface="Times New Roman" charset="0"/>
                <a:ea typeface="Times New Roman" charset="0"/>
                <a:cs typeface="Times New Roman" charset="0"/>
              </a:rPr>
              <a:t>graphene</a:t>
            </a:r>
            <a:r>
              <a:rPr lang="nb-NO" dirty="0">
                <a:latin typeface="Times New Roman" charset="0"/>
                <a:ea typeface="Times New Roman" charset="0"/>
                <a:cs typeface="Times New Roman" charset="0"/>
              </a:rPr>
              <a:t>. Nature, 2012. 490(7419): p. 192-200</a:t>
            </a:r>
            <a:r>
              <a:rPr lang="nb-NO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r>
              <a:rPr lang="nb-NO" dirty="0">
                <a:latin typeface="Times New Roman" charset="0"/>
                <a:ea typeface="Times New Roman" charset="0"/>
                <a:cs typeface="Times New Roman" charset="0"/>
              </a:rPr>
              <a:t>A.K. Geim, and K.S. </a:t>
            </a:r>
            <a:r>
              <a:rPr lang="nb-NO" dirty="0" err="1">
                <a:latin typeface="Times New Roman" charset="0"/>
                <a:ea typeface="Times New Roman" charset="0"/>
                <a:cs typeface="Times New Roman" charset="0"/>
              </a:rPr>
              <a:t>Novoselov</a:t>
            </a:r>
            <a:r>
              <a:rPr lang="nb-NO" dirty="0">
                <a:latin typeface="Times New Roman" charset="0"/>
                <a:ea typeface="Times New Roman" charset="0"/>
                <a:cs typeface="Times New Roman" charset="0"/>
              </a:rPr>
              <a:t>, The rise </a:t>
            </a:r>
            <a:r>
              <a:rPr lang="nb-NO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nb-NO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b-NO" dirty="0" err="1">
                <a:latin typeface="Times New Roman" charset="0"/>
                <a:ea typeface="Times New Roman" charset="0"/>
                <a:cs typeface="Times New Roman" charset="0"/>
              </a:rPr>
              <a:t>graphene</a:t>
            </a:r>
            <a:r>
              <a:rPr lang="nb-NO" dirty="0">
                <a:latin typeface="Times New Roman" charset="0"/>
                <a:ea typeface="Times New Roman" charset="0"/>
                <a:cs typeface="Times New Roman" charset="0"/>
              </a:rPr>
              <a:t>. Nat Mater, 2007. 6(3): p. 183-191. </a:t>
            </a:r>
          </a:p>
          <a:p>
            <a:r>
              <a:rPr lang="nb-NO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b-NO" dirty="0">
                <a:latin typeface="Times New Roman" charset="0"/>
                <a:ea typeface="Times New Roman" charset="0"/>
                <a:cs typeface="Times New Roman" charset="0"/>
              </a:rPr>
              <a:t>Kornelia </a:t>
            </a:r>
            <a:r>
              <a:rPr lang="nb-NO" dirty="0" err="1">
                <a:latin typeface="Times New Roman" charset="0"/>
                <a:ea typeface="Times New Roman" charset="0"/>
                <a:cs typeface="Times New Roman" charset="0"/>
              </a:rPr>
              <a:t>Lewandowska</a:t>
            </a:r>
            <a:r>
              <a:rPr lang="nb-NO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b-NO" dirty="0" smtClean="0">
                <a:latin typeface="Times New Roman" charset="0"/>
                <a:ea typeface="Times New Roman" charset="0"/>
                <a:cs typeface="Times New Roman" charset="0"/>
              </a:rPr>
              <a:t>et al.,</a:t>
            </a:r>
            <a:r>
              <a:rPr lang="nb-NO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b-NO" dirty="0" err="1">
                <a:latin typeface="Times New Roman" charset="0"/>
                <a:ea typeface="Times New Roman" charset="0"/>
                <a:cs typeface="Times New Roman" charset="0"/>
              </a:rPr>
              <a:t>Supramolecular</a:t>
            </a:r>
            <a:r>
              <a:rPr lang="nb-NO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b-NO" dirty="0" err="1">
                <a:latin typeface="Times New Roman" charset="0"/>
                <a:ea typeface="Times New Roman" charset="0"/>
                <a:cs typeface="Times New Roman" charset="0"/>
              </a:rPr>
              <a:t>Complexes</a:t>
            </a:r>
            <a:r>
              <a:rPr lang="nb-NO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b-NO" dirty="0" err="1">
                <a:latin typeface="Times New Roman" charset="0"/>
                <a:ea typeface="Times New Roman" charset="0"/>
                <a:cs typeface="Times New Roman" charset="0"/>
              </a:rPr>
              <a:t>of</a:t>
            </a:r>
            <a:r>
              <a:rPr lang="nb-NO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b-NO" dirty="0" err="1">
                <a:latin typeface="Times New Roman" charset="0"/>
                <a:ea typeface="Times New Roman" charset="0"/>
                <a:cs typeface="Times New Roman" charset="0"/>
              </a:rPr>
              <a:t>Graphene</a:t>
            </a:r>
            <a:r>
              <a:rPr lang="nb-NO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b-NO" dirty="0" err="1">
                <a:latin typeface="Times New Roman" charset="0"/>
                <a:ea typeface="Times New Roman" charset="0"/>
                <a:cs typeface="Times New Roman" charset="0"/>
              </a:rPr>
              <a:t>Oxide</a:t>
            </a:r>
            <a:r>
              <a:rPr lang="nb-NO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b-NO" dirty="0" err="1">
                <a:latin typeface="Times New Roman" charset="0"/>
                <a:ea typeface="Times New Roman" charset="0"/>
                <a:cs typeface="Times New Roman" charset="0"/>
              </a:rPr>
              <a:t>with</a:t>
            </a:r>
            <a:r>
              <a:rPr lang="nb-NO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b-NO" dirty="0" err="1">
                <a:latin typeface="Times New Roman" charset="0"/>
                <a:ea typeface="Times New Roman" charset="0"/>
                <a:cs typeface="Times New Roman" charset="0"/>
              </a:rPr>
              <a:t>Porphyrins</a:t>
            </a:r>
            <a:r>
              <a:rPr lang="nb-NO" dirty="0">
                <a:latin typeface="Times New Roman" charset="0"/>
                <a:ea typeface="Times New Roman" charset="0"/>
                <a:cs typeface="Times New Roman" charset="0"/>
              </a:rPr>
              <a:t>: An </a:t>
            </a:r>
            <a:r>
              <a:rPr lang="nb-NO" dirty="0" err="1">
                <a:latin typeface="Times New Roman" charset="0"/>
                <a:ea typeface="Times New Roman" charset="0"/>
                <a:cs typeface="Times New Roman" charset="0"/>
              </a:rPr>
              <a:t>Interplay</a:t>
            </a:r>
            <a:r>
              <a:rPr lang="nb-NO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b-NO" dirty="0" err="1">
                <a:latin typeface="Times New Roman" charset="0"/>
                <a:ea typeface="Times New Roman" charset="0"/>
                <a:cs typeface="Times New Roman" charset="0"/>
              </a:rPr>
              <a:t>between</a:t>
            </a:r>
            <a:r>
              <a:rPr lang="nb-NO" dirty="0">
                <a:latin typeface="Times New Roman" charset="0"/>
                <a:ea typeface="Times New Roman" charset="0"/>
                <a:cs typeface="Times New Roman" charset="0"/>
              </a:rPr>
              <a:t> Electronic and </a:t>
            </a:r>
            <a:r>
              <a:rPr lang="nb-NO" dirty="0" err="1">
                <a:latin typeface="Times New Roman" charset="0"/>
                <a:ea typeface="Times New Roman" charset="0"/>
                <a:cs typeface="Times New Roman" charset="0"/>
              </a:rPr>
              <a:t>Magnetic</a:t>
            </a:r>
            <a:r>
              <a:rPr lang="nb-NO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b-NO" dirty="0" smtClean="0">
                <a:latin typeface="Times New Roman" charset="0"/>
                <a:ea typeface="Times New Roman" charset="0"/>
                <a:cs typeface="Times New Roman" charset="0"/>
              </a:rPr>
              <a:t>Properties, </a:t>
            </a:r>
            <a:r>
              <a:rPr lang="nb-NO" dirty="0" err="1" smtClean="0">
                <a:latin typeface="Times New Roman" charset="0"/>
                <a:ea typeface="Times New Roman" charset="0"/>
                <a:cs typeface="Times New Roman" charset="0"/>
              </a:rPr>
              <a:t>Molecules</a:t>
            </a:r>
            <a:r>
              <a:rPr lang="nb-NO" dirty="0" smtClean="0">
                <a:latin typeface="Times New Roman" charset="0"/>
                <a:ea typeface="Times New Roman" charset="0"/>
                <a:cs typeface="Times New Roman" charset="0"/>
              </a:rPr>
              <a:t>, 2019</a:t>
            </a:r>
            <a:endParaRPr lang="nb-NO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nb-NO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nb-NO" dirty="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9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Short History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>
                <a:latin typeface="Times New Roman" charset="0"/>
                <a:ea typeface="Times New Roman" charset="0"/>
                <a:cs typeface="Times New Roman" charset="0"/>
              </a:rPr>
              <a:t>1916 →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Graphite structure using</a:t>
            </a:r>
            <a:r>
              <a:rPr lang="el-GR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powder diffraction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1948 →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First TEM images of few-layered graphite </a:t>
            </a:r>
            <a:r>
              <a:rPr lang="el-GR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G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Ruess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l-GR" dirty="0" smtClean="0">
                <a:latin typeface="Times New Roman" charset="0"/>
                <a:ea typeface="Times New Roman" charset="0"/>
                <a:cs typeface="Times New Roman" charset="0"/>
              </a:rPr>
              <a:t>και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F.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Vogt</a:t>
            </a:r>
            <a:r>
              <a:rPr lang="el-GR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1970s→Epitaxial growth of single-layered graphite on other materials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1990→Efforts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to make thin films of graphite by mechanical exfoliation</a:t>
            </a:r>
            <a:r>
              <a:rPr lang="el-GR" dirty="0" smtClean="0">
                <a:latin typeface="Times New Roman" charset="0"/>
                <a:ea typeface="Times New Roman" charset="0"/>
                <a:cs typeface="Times New Roman" charset="0"/>
              </a:rPr>
              <a:t> (50-100 στρώματα μέχρι το 2004)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2004→Extraction of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single-atom-thick crystallites from bulk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graphite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l-GR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Andre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Geim </a:t>
            </a:r>
            <a:r>
              <a:rPr lang="el-GR" dirty="0" smtClean="0">
                <a:latin typeface="Times New Roman" charset="0"/>
                <a:ea typeface="Times New Roman" charset="0"/>
                <a:cs typeface="Times New Roman" charset="0"/>
              </a:rPr>
              <a:t>και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Kostya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Novoselov</a:t>
            </a:r>
            <a:r>
              <a:rPr lang="el-GR" dirty="0">
                <a:latin typeface="Times New Roman" charset="0"/>
                <a:ea typeface="Times New Roman" charset="0"/>
                <a:cs typeface="Times New Roman" charset="0"/>
              </a:rPr>
              <a:t>,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 The University of Manchester</a:t>
            </a:r>
            <a:r>
              <a:rPr lang="el-GR" dirty="0" smtClean="0">
                <a:latin typeface="Times New Roman" charset="0"/>
                <a:ea typeface="Times New Roman" charset="0"/>
                <a:cs typeface="Times New Roman" charset="0"/>
              </a:rPr>
              <a:t>).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Use of scotch tape to pull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graphene layers from graphite and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transfer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onto thin 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SiO</a:t>
            </a:r>
            <a:r>
              <a:rPr lang="en-US" baseline="-25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 on a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silicon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 </a:t>
            </a:r>
            <a:r>
              <a:rPr lang="el-GR" dirty="0" smtClean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Scotch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tape 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technique</a:t>
            </a:r>
            <a:r>
              <a:rPr lang="el-GR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7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Structure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rystalline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 allotrope of carbon with 2-dimensional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properties. Densely packed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carbon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atoms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 a regular atomic-scale chicken wire(hexagonal)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pattern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Each atom has four bonds, one 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σ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and one 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π-bond.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atoms are about 1.42 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ångströms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apart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Graphene's hexagonal lattice can be regarded as two interleaving triangular lattices. This perspective was successfully used to calculate the band structure for a single graphite layer using a tight-binding approximation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Great stability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due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to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tightly packed carbon atoms and a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sp</a:t>
            </a:r>
            <a:r>
              <a:rPr lang="en-US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 hybridization.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π-bonds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hybridize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to form the π-band and π∗-bands. These bands are responsible for most of graphene's notable electronic properties, via the half-filled band that permits free-moving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electrons.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Graphene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sheets in solid form usually show evidence in diffraction for graphite's (002)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layering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Graphene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can self-repair holes in its sheets, when exposed to molecules containing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carbon(hydrocarbons).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Bombarded with pure carbon atoms, the atoms perfectly align into 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hexagons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Mechanical exfoliation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Confirmation of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existence of graphene as a two- dimensional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crystal(A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Geim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and K.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Novoselov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in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2004,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Nobel Prize in Physics in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2010). 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Isolation of graphene sheets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by adhesive tape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and transfer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to the desired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substrate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Best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quality of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produced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graphene </a:t>
            </a: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Disadvantageous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in the control of shape and quantity. </a:t>
            </a:r>
          </a:p>
          <a:p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80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Liquid phase exfoliation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</a:t>
            </a:r>
            <a:r>
              <a:rPr lang="en-US" dirty="0"/>
              <a:t>with the help of solvents and / or surfactants and the </a:t>
            </a:r>
            <a:r>
              <a:rPr lang="en-US" dirty="0" err="1"/>
              <a:t>imposi</a:t>
            </a:r>
            <a:r>
              <a:rPr lang="en-US" dirty="0"/>
              <a:t>- </a:t>
            </a:r>
            <a:r>
              <a:rPr lang="en-US" dirty="0" err="1"/>
              <a:t>tion</a:t>
            </a:r>
            <a:r>
              <a:rPr lang="en-US" dirty="0"/>
              <a:t> of some external force in the process (</a:t>
            </a:r>
            <a:r>
              <a:rPr lang="en-US" dirty="0" err="1"/>
              <a:t>ultrasonication</a:t>
            </a:r>
            <a:r>
              <a:rPr lang="en-US" dirty="0"/>
              <a:t>, </a:t>
            </a:r>
            <a:r>
              <a:rPr lang="en-US" dirty="0" smtClean="0"/>
              <a:t>blender)</a:t>
            </a:r>
          </a:p>
          <a:p>
            <a:r>
              <a:rPr lang="en-US" dirty="0"/>
              <a:t>I</a:t>
            </a:r>
            <a:r>
              <a:rPr lang="en-US" dirty="0" smtClean="0"/>
              <a:t>mproves </a:t>
            </a:r>
            <a:r>
              <a:rPr lang="en-US" dirty="0"/>
              <a:t>the problem of the quantity </a:t>
            </a:r>
            <a:r>
              <a:rPr lang="en-US" dirty="0" smtClean="0"/>
              <a:t>produced</a:t>
            </a:r>
          </a:p>
          <a:p>
            <a:r>
              <a:rPr lang="en-US" dirty="0"/>
              <a:t>D</a:t>
            </a:r>
            <a:r>
              <a:rPr lang="en-US" dirty="0" smtClean="0"/>
              <a:t>egrades </a:t>
            </a:r>
            <a:r>
              <a:rPr lang="en-US" dirty="0"/>
              <a:t>its properties as it is difficult to remove the solvents and / or </a:t>
            </a:r>
            <a:r>
              <a:rPr lang="en-US" dirty="0" smtClean="0"/>
              <a:t>surfactants</a:t>
            </a:r>
          </a:p>
          <a:p>
            <a:r>
              <a:rPr lang="en-US" dirty="0" smtClean="0"/>
              <a:t>Use of </a:t>
            </a:r>
            <a:r>
              <a:rPr lang="en-US" dirty="0"/>
              <a:t>materials</a:t>
            </a:r>
            <a:r>
              <a:rPr lang="en-US" dirty="0" smtClean="0"/>
              <a:t>, </a:t>
            </a:r>
            <a:r>
              <a:rPr lang="en-US" dirty="0"/>
              <a:t>which will not affect the </a:t>
            </a:r>
            <a:r>
              <a:rPr lang="en-US" dirty="0" smtClean="0"/>
              <a:t>application </a:t>
            </a:r>
            <a:r>
              <a:rPr lang="en-US" dirty="0"/>
              <a:t>of the graphene we desire.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646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Graphene oxide production</a:t>
            </a:r>
            <a:r>
              <a:rPr lang="el-GR" dirty="0" smtClean="0">
                <a:latin typeface="Times New Roman" charset="0"/>
                <a:ea typeface="Times New Roman" charset="0"/>
                <a:cs typeface="Times New Roman" charset="0"/>
              </a:rPr>
              <a:t> (GO)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reatly </a:t>
            </a:r>
            <a:r>
              <a:rPr lang="en-US" dirty="0"/>
              <a:t>increases the amount </a:t>
            </a:r>
            <a:r>
              <a:rPr lang="en-US" dirty="0" smtClean="0"/>
              <a:t>produced</a:t>
            </a:r>
          </a:p>
          <a:p>
            <a:r>
              <a:rPr lang="en-US" dirty="0" smtClean="0"/>
              <a:t>The </a:t>
            </a:r>
            <a:r>
              <a:rPr lang="en-US" dirty="0"/>
              <a:t>oxidized sheets of </a:t>
            </a:r>
            <a:r>
              <a:rPr lang="en-US" dirty="0" smtClean="0"/>
              <a:t>graphene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acquire </a:t>
            </a:r>
            <a:r>
              <a:rPr lang="en-US" dirty="0"/>
              <a:t>the dispersion property in many </a:t>
            </a:r>
            <a:r>
              <a:rPr lang="en-US" dirty="0" smtClean="0"/>
              <a:t>solvents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their </a:t>
            </a:r>
            <a:r>
              <a:rPr lang="en-US" dirty="0"/>
              <a:t>remaining properties are dramatically </a:t>
            </a:r>
            <a:r>
              <a:rPr lang="en-US" dirty="0" smtClean="0"/>
              <a:t>reduced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first method for GO production was made by Hummer in 1958 and several others have since been developed.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6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Epitaxial growth of graphene on silicon carbide (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SiC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) substrates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akes </a:t>
            </a:r>
            <a:r>
              <a:rPr lang="en-US" dirty="0"/>
              <a:t>place under high vacuum and high temperature </a:t>
            </a:r>
            <a:r>
              <a:rPr lang="en-US" dirty="0" smtClean="0"/>
              <a:t>conditions</a:t>
            </a:r>
          </a:p>
          <a:p>
            <a:r>
              <a:rPr lang="en-US" dirty="0" smtClean="0"/>
              <a:t>Si </a:t>
            </a:r>
            <a:r>
              <a:rPr lang="en-US" dirty="0"/>
              <a:t>atoms are sublimed and bonds are formed between the carbon </a:t>
            </a:r>
            <a:r>
              <a:rPr lang="en-US" dirty="0" smtClean="0"/>
              <a:t>atoms</a:t>
            </a:r>
          </a:p>
          <a:p>
            <a:r>
              <a:rPr lang="en-US" dirty="0" smtClean="0"/>
              <a:t>Possible </a:t>
            </a:r>
            <a:r>
              <a:rPr lang="en-US" dirty="0"/>
              <a:t>to check the number of layers and their </a:t>
            </a:r>
            <a:r>
              <a:rPr lang="en-US" dirty="0" smtClean="0"/>
              <a:t>size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quality and energy requirements are the main </a:t>
            </a:r>
            <a:r>
              <a:rPr lang="en-US" dirty="0" smtClean="0"/>
              <a:t>drawbacks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30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Times New Roman" charset="0"/>
                <a:ea typeface="Times New Roman" charset="0"/>
                <a:cs typeface="Times New Roman" charset="0"/>
              </a:rPr>
              <a:t>Chemical </a:t>
            </a:r>
            <a:r>
              <a:rPr lang="el-GR" dirty="0" err="1">
                <a:latin typeface="Times New Roman" charset="0"/>
                <a:ea typeface="Times New Roman" charset="0"/>
                <a:cs typeface="Times New Roman" charset="0"/>
              </a:rPr>
              <a:t>Vapor</a:t>
            </a:r>
            <a:r>
              <a:rPr lang="el-GR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l-GR" dirty="0" err="1">
                <a:latin typeface="Times New Roman" charset="0"/>
                <a:ea typeface="Times New Roman" charset="0"/>
                <a:cs typeface="Times New Roman" charset="0"/>
              </a:rPr>
              <a:t>Deposition</a:t>
            </a:r>
            <a:r>
              <a:rPr lang="el-GR" dirty="0">
                <a:latin typeface="Times New Roman" charset="0"/>
                <a:ea typeface="Times New Roman" charset="0"/>
                <a:cs typeface="Times New Roman" charset="0"/>
              </a:rPr>
              <a:t>,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lang="el-GR" dirty="0">
                <a:latin typeface="Times New Roman" charset="0"/>
                <a:ea typeface="Times New Roman" charset="0"/>
                <a:cs typeface="Times New Roman" charset="0"/>
              </a:rPr>
              <a:t>CVD</a:t>
            </a:r>
            <a:r>
              <a:rPr lang="el-GR" dirty="0" smtClean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</a:t>
            </a:r>
            <a:r>
              <a:rPr lang="en-US" dirty="0"/>
              <a:t>of size and </a:t>
            </a:r>
            <a:r>
              <a:rPr lang="en-US" dirty="0" smtClean="0"/>
              <a:t>quantity </a:t>
            </a:r>
            <a:r>
              <a:rPr lang="en-US" dirty="0"/>
              <a:t>is best </a:t>
            </a:r>
            <a:r>
              <a:rPr lang="en-US" dirty="0" smtClean="0"/>
              <a:t>achieved</a:t>
            </a:r>
          </a:p>
          <a:p>
            <a:r>
              <a:rPr lang="en-US" dirty="0" smtClean="0"/>
              <a:t>Degraded quality, however </a:t>
            </a:r>
            <a:r>
              <a:rPr lang="en-US" dirty="0"/>
              <a:t>good </a:t>
            </a:r>
            <a:r>
              <a:rPr lang="en-US" dirty="0" smtClean="0"/>
              <a:t>enough</a:t>
            </a:r>
          </a:p>
          <a:p>
            <a:r>
              <a:rPr lang="en-US" dirty="0" smtClean="0"/>
              <a:t>Graphene </a:t>
            </a:r>
            <a:r>
              <a:rPr lang="en-US" dirty="0"/>
              <a:t>growth occurs on metallic surfaces (Cu, </a:t>
            </a:r>
            <a:r>
              <a:rPr lang="en-US" dirty="0" smtClean="0"/>
              <a:t>Ni)</a:t>
            </a:r>
          </a:p>
          <a:p>
            <a:r>
              <a:rPr lang="en-US" dirty="0" smtClean="0"/>
              <a:t>High </a:t>
            </a:r>
            <a:r>
              <a:rPr lang="en-US" dirty="0"/>
              <a:t>temperature and atmospheric conditions </a:t>
            </a:r>
            <a:r>
              <a:rPr lang="en-US" dirty="0" smtClean="0"/>
              <a:t>needed </a:t>
            </a:r>
          </a:p>
          <a:p>
            <a:r>
              <a:rPr lang="en-US" dirty="0" smtClean="0"/>
              <a:t>Use of mixture </a:t>
            </a:r>
            <a:r>
              <a:rPr lang="en-US" dirty="0"/>
              <a:t>of </a:t>
            </a:r>
            <a:r>
              <a:rPr lang="en-US" dirty="0" smtClean="0"/>
              <a:t>gases, typically </a:t>
            </a:r>
            <a:r>
              <a:rPr lang="en-US" dirty="0"/>
              <a:t>95% </a:t>
            </a:r>
            <a:r>
              <a:rPr lang="en-US" dirty="0" err="1" smtClean="0"/>
              <a:t>Ar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5% </a:t>
            </a:r>
            <a:r>
              <a:rPr lang="en-US" dirty="0" smtClean="0"/>
              <a:t>H, carbon rich materials (methane)</a:t>
            </a:r>
          </a:p>
          <a:p>
            <a:r>
              <a:rPr lang="en-US" dirty="0" smtClean="0"/>
              <a:t>Formation </a:t>
            </a:r>
            <a:r>
              <a:rPr lang="en-US" dirty="0"/>
              <a:t>of bonds between the carbon atoms.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5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45" y="808891"/>
            <a:ext cx="9894277" cy="5474677"/>
          </a:xfrm>
        </p:spPr>
      </p:pic>
    </p:spTree>
    <p:extLst>
      <p:ext uri="{BB962C8B-B14F-4D97-AF65-F5344CB8AC3E}">
        <p14:creationId xmlns:p14="http://schemas.microsoft.com/office/powerpoint/2010/main" val="43332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487</Words>
  <Application>Microsoft Macintosh PowerPoint</Application>
  <PresentationFormat>Widescreen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Calibri Light</vt:lpstr>
      <vt:lpstr>Times New Roman</vt:lpstr>
      <vt:lpstr>Wingdings</vt:lpstr>
      <vt:lpstr>Arial</vt:lpstr>
      <vt:lpstr>Office Theme</vt:lpstr>
      <vt:lpstr>Graphene</vt:lpstr>
      <vt:lpstr>Short History</vt:lpstr>
      <vt:lpstr>Structure</vt:lpstr>
      <vt:lpstr>Mechanical exfoliation</vt:lpstr>
      <vt:lpstr>Liquid phase exfoliation</vt:lpstr>
      <vt:lpstr>Graphene oxide production (GO)</vt:lpstr>
      <vt:lpstr>Epitaxial growth of graphene on silicon carbide (SiC) substrates </vt:lpstr>
      <vt:lpstr>Chemical Vapor Deposition, (CVD)</vt:lpstr>
      <vt:lpstr>PowerPoint Presentation</vt:lpstr>
      <vt:lpstr>Forms</vt:lpstr>
      <vt:lpstr>Uses</vt:lpstr>
      <vt:lpstr>Graphene in suprachem</vt:lpstr>
      <vt:lpstr>Βιβλιογραφία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Graphene</dc:title>
  <dc:creator>Microsoft Office User</dc:creator>
  <cp:lastModifiedBy>Microsoft Office User</cp:lastModifiedBy>
  <cp:revision>29</cp:revision>
  <dcterms:created xsi:type="dcterms:W3CDTF">2020-04-22T05:13:32Z</dcterms:created>
  <dcterms:modified xsi:type="dcterms:W3CDTF">2020-04-28T17:12:46Z</dcterms:modified>
</cp:coreProperties>
</file>